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0" r:id="rId1"/>
  </p:sldMasterIdLst>
  <p:notesMasterIdLst>
    <p:notesMasterId r:id="rId19"/>
  </p:notesMasterIdLst>
  <p:sldIdLst>
    <p:sldId id="256" r:id="rId2"/>
    <p:sldId id="318" r:id="rId3"/>
    <p:sldId id="265" r:id="rId4"/>
    <p:sldId id="321" r:id="rId5"/>
    <p:sldId id="266" r:id="rId6"/>
    <p:sldId id="270" r:id="rId7"/>
    <p:sldId id="274" r:id="rId8"/>
    <p:sldId id="271" r:id="rId9"/>
    <p:sldId id="275" r:id="rId10"/>
    <p:sldId id="272" r:id="rId11"/>
    <p:sldId id="273" r:id="rId12"/>
    <p:sldId id="268" r:id="rId13"/>
    <p:sldId id="324" r:id="rId14"/>
    <p:sldId id="323" r:id="rId15"/>
    <p:sldId id="316" r:id="rId16"/>
    <p:sldId id="277" r:id="rId17"/>
    <p:sldId id="269" r:id="rId18"/>
  </p:sldIdLst>
  <p:sldSz cx="9144000" cy="6858000" type="screen4x3"/>
  <p:notesSz cx="6797675" cy="9928225"/>
  <p:embeddedFontLst>
    <p:embeddedFont>
      <p:font typeface="Roboto" panose="020B0604020202020204" charset="0"/>
      <p:regular r:id="rId20"/>
      <p:bold r:id="rId21"/>
      <p:italic r:id="rId22"/>
      <p:boldItalic r:id="rId23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4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242" y="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3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/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89" name="Google Shape;8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product owners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Διαμόρφωση προδιαγραφών - προτεραιοτήτων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Απόσβεση επένδυσης με έκπτωση σε κόστος υποστήριξης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early adopters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Υπηρεσίες εγκατάστασης και πιστοποιημένης μετάβασης σε νέα λύση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Υποστήριξη με χαμηλότερο κόστος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late comers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Αναμονή ανοιχτής διάθεσης ολοκληρωμένης λύσης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Κόστος εγκατάστασης/μετάπτωσης προσαυξημένο σε σχέση με το κόστος για τους αρχικούς συμμετέχοντες</a:t>
            </a:r>
            <a:b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</a:br>
            <a:endParaRPr/>
          </a:p>
        </p:txBody>
      </p:sp>
      <p:sp>
        <p:nvSpPr>
          <p:cNvPr id="165" name="Google Shape;1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product owners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Διαμόρφωση προδιαγραφών - προτεραιοτήτων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Απόσβεση επένδυσης με έκπτωση σε κόστος υποστήριξης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early adopters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Υπηρεσίες εγκατάστασης και πιστοποιημένης μετάβασης σε νέα λύση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Υποστήριξη με χαμηλότερο κόστος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late comers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Αναμονή ανοιχτής διάθεσης ολοκληρωμένης λύσης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Κόστος εγκατάστασης/μετάπτωσης προσαυξημένο σε σχέση με το κόστος για τους αρχικούς συμμετέχοντες</a:t>
            </a:r>
            <a:b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</a:br>
            <a:endParaRPr/>
          </a:p>
        </p:txBody>
      </p:sp>
      <p:sp>
        <p:nvSpPr>
          <p:cNvPr id="165" name="Google Shape;1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8640133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product owners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Διαμόρφωση προδιαγραφών - προτεραιοτήτων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Απόσβεση επένδυσης με έκπτωση σε κόστος υποστήριξης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early adopters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Υπηρεσίες εγκατάστασης και πιστοποιημένης μετάβασης σε νέα λύση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Υποστήριξη με χαμηλότερο κόστος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late comers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Αναμονή ανοιχτής διάθεσης ολοκληρωμένης λύσης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Κόστος εγκατάστασης/μετάπτωσης προσαυξημένο σε σχέση με το κόστος για τους αρχικούς συμμετέχοντες</a:t>
            </a:r>
            <a:b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</a:br>
            <a:endParaRPr/>
          </a:p>
        </p:txBody>
      </p:sp>
      <p:sp>
        <p:nvSpPr>
          <p:cNvPr id="165" name="Google Shape;1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5488490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product owners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Διαμόρφωση προδιαγραφών - προτεραιοτήτων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Απόσβεση επένδυσης με έκπτωση σε κόστος υποστήριξης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early adopters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Υπηρεσίες εγκατάστασης και πιστοποιημένης μετάβασης σε νέα λύση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Υποστήριξη με χαμηλότερο κόστος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late comers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Αναμονή ανοιχτής διάθεσης ολοκληρωμένης λύσης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Κόστος εγκατάστασης/μετάπτωσης προσαυξημένο σε σχέση με το κόστος για τους αρχικούς συμμετέχοντες</a:t>
            </a:r>
            <a:b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</a:br>
            <a:endParaRPr/>
          </a:p>
        </p:txBody>
      </p:sp>
      <p:sp>
        <p:nvSpPr>
          <p:cNvPr id="165" name="Google Shape;1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21029858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1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product owners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Διαμόρφωση προδιαγραφών - προτεραιοτήτων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Απόσβεση επένδυσης με έκπτωση σε κόστος υποστήριξης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early adopters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Υπηρεσίες εγκατάστασης και πιστοποιημένης μετάβασης σε νέα λύση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Υποστήριξη με χαμηλότερο κόστος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232943" indent="-225179">
              <a:lnSpc>
                <a:spcPct val="80000"/>
              </a:lnSpc>
              <a:spcBef>
                <a:spcPts val="312"/>
              </a:spcBef>
              <a:buClr>
                <a:schemeClr val="dk2"/>
              </a:buClr>
              <a:buSzPts val="2400"/>
              <a:buFont typeface="Roboto"/>
              <a:buChar char="●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late comers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Αναμονή ανοιχτής διάθεσης ολοκληρωμένης λύσης</a:t>
            </a:r>
            <a:endParaRPr sz="2400">
              <a:solidFill>
                <a:schemeClr val="dk2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512474" lvl="1" indent="-225178">
              <a:lnSpc>
                <a:spcPct val="80000"/>
              </a:lnSpc>
              <a:spcBef>
                <a:spcPts val="277"/>
              </a:spcBef>
              <a:buClr>
                <a:schemeClr val="dk2"/>
              </a:buClr>
              <a:buSzPts val="2400"/>
              <a:buFont typeface="Roboto"/>
              <a:buChar char="○"/>
            </a:pPr>
            <a: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  <a:t>Κόστος εγκατάστασης/μετάπτωσης προσαυξημένο σε σχέση με το κόστος για τους αρχικούς συμμετέχοντες</a:t>
            </a:r>
            <a:br>
              <a:rPr lang="el-GR" sz="2400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rPr>
            </a:br>
            <a:endParaRPr/>
          </a:p>
        </p:txBody>
      </p:sp>
      <p:sp>
        <p:nvSpPr>
          <p:cNvPr id="165" name="Google Shape;16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6208266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46a572ebd4_0_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46a572ebd4_0_9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96" name="Google Shape;96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487560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9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47" name="Google Shape;147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2345031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53" name="Google Shape;153;p10:notes"/>
          <p:cNvSpPr txBox="1">
            <a:spLocks noGrp="1"/>
          </p:cNvSpPr>
          <p:nvPr>
            <p:ph type="body" idx="1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62" tIns="93162" rIns="93162" bIns="93162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098378" y="7"/>
            <a:ext cx="3045625" cy="2707359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598100" y="2366963"/>
            <a:ext cx="8222100" cy="11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200"/>
              <a:buNone/>
              <a:defRPr sz="4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598088" y="3621217"/>
            <a:ext cx="8222100" cy="57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None/>
              <a:defRPr sz="21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oogle Shape;44;p6"/>
          <p:cNvGrpSpPr/>
          <p:nvPr/>
        </p:nvGrpSpPr>
        <p:grpSpPr>
          <a:xfrm>
            <a:off x="0" y="5204762"/>
            <a:ext cx="9144000" cy="1653192"/>
            <a:chOff x="0" y="3903669"/>
            <a:chExt cx="9144000" cy="1239925"/>
          </a:xfrm>
        </p:grpSpPr>
        <p:sp>
          <p:nvSpPr>
            <p:cNvPr id="45" name="Google Shape;45;p6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6" name="Google Shape;46;p6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7" name="Google Shape;47;p6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8" name="Google Shape;48;p6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9" name="Google Shape;49;p6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6"/>
          <p:cNvSpPr txBox="1">
            <a:spLocks noGrp="1"/>
          </p:cNvSpPr>
          <p:nvPr>
            <p:ph type="body" idx="1"/>
          </p:nvPr>
        </p:nvSpPr>
        <p:spPr>
          <a:xfrm>
            <a:off x="311700" y="1639833"/>
            <a:ext cx="85206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6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7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7"/>
          <p:cNvSpPr txBox="1">
            <a:spLocks noGrp="1"/>
          </p:cNvSpPr>
          <p:nvPr>
            <p:ph type="body" idx="1"/>
          </p:nvPr>
        </p:nvSpPr>
        <p:spPr>
          <a:xfrm>
            <a:off x="311700" y="1639967"/>
            <a:ext cx="39999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6" name="Google Shape;56;p7"/>
          <p:cNvSpPr txBox="1">
            <a:spLocks noGrp="1"/>
          </p:cNvSpPr>
          <p:nvPr>
            <p:ph type="body" idx="2"/>
          </p:nvPr>
        </p:nvSpPr>
        <p:spPr>
          <a:xfrm>
            <a:off x="4832400" y="1639967"/>
            <a:ext cx="39999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8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8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9"/>
          <p:cNvSpPr txBox="1">
            <a:spLocks noGrp="1"/>
          </p:cNvSpPr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body" idx="1"/>
          </p:nvPr>
        </p:nvSpPr>
        <p:spPr>
          <a:xfrm>
            <a:off x="311700" y="1954405"/>
            <a:ext cx="2808000" cy="413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0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/>
          <p:nvPr/>
        </p:nvSpPr>
        <p:spPr>
          <a:xfrm>
            <a:off x="4572000" y="-233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7" name="Google Shape;67;p10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68" name="Google Shape;68;p10"/>
          <p:cNvSpPr txBox="1">
            <a:spLocks noGrp="1"/>
          </p:cNvSpPr>
          <p:nvPr>
            <p:ph type="title"/>
          </p:nvPr>
        </p:nvSpPr>
        <p:spPr>
          <a:xfrm>
            <a:off x="265500" y="1534800"/>
            <a:ext cx="4045200" cy="208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subTitle" idx="1"/>
          </p:nvPr>
        </p:nvSpPr>
        <p:spPr>
          <a:xfrm>
            <a:off x="265500" y="3692002"/>
            <a:ext cx="4045200" cy="169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body" idx="2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body" idx="1"/>
          </p:nvPr>
        </p:nvSpPr>
        <p:spPr>
          <a:xfrm>
            <a:off x="319500" y="5640767"/>
            <a:ext cx="5998800" cy="798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/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dk1"/>
        </a:solidFill>
        <a:effectLst/>
      </p:bgPr>
    </p:bg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oogle Shape;76;p12"/>
          <p:cNvGrpSpPr/>
          <p:nvPr/>
        </p:nvGrpSpPr>
        <p:grpSpPr>
          <a:xfrm>
            <a:off x="6098378" y="7"/>
            <a:ext cx="3045625" cy="2707359"/>
            <a:chOff x="6098378" y="5"/>
            <a:chExt cx="3045625" cy="2030570"/>
          </a:xfrm>
        </p:grpSpPr>
        <p:sp>
          <p:nvSpPr>
            <p:cNvPr id="77" name="Google Shape;77;p1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8" name="Google Shape;78;p1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9" name="Google Shape;79;p12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0" name="Google Shape;80;p1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1" name="Google Shape;81;p1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82" name="Google Shape;82;p12"/>
          <p:cNvSpPr txBox="1">
            <a:spLocks noGrp="1"/>
          </p:cNvSpPr>
          <p:nvPr>
            <p:ph type="title" hasCustomPrompt="1"/>
          </p:nvPr>
        </p:nvSpPr>
        <p:spPr>
          <a:xfrm>
            <a:off x="311700" y="1674733"/>
            <a:ext cx="8520600" cy="270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0"/>
              <a:buNone/>
              <a:defRPr sz="12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83" name="Google Shape;83;p12"/>
          <p:cNvSpPr txBox="1">
            <a:spLocks noGrp="1"/>
          </p:cNvSpPr>
          <p:nvPr>
            <p:ph type="body" idx="1"/>
          </p:nvPr>
        </p:nvSpPr>
        <p:spPr>
          <a:xfrm>
            <a:off x="311700" y="4492300"/>
            <a:ext cx="8520600" cy="1709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4" name="Google Shape;84;p12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geometric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Roboto"/>
              <a:buNone/>
              <a:defRPr sz="3000" b="0" i="0" u="none" strike="noStrike" cap="non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639833"/>
            <a:ext cx="85206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marR="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Roboto"/>
              <a:buChar char="●"/>
              <a:defRPr sz="18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914400" marR="0" lvl="1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1371600" marR="0" lvl="2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1828800" marR="0" lvl="3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2286000" marR="0" lvl="4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2743200" marR="0" lvl="5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3200400" marR="0" lvl="6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●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3657600" marR="0" lvl="7" indent="-317500" algn="l" rtl="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Roboto"/>
              <a:buChar char="○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4114800" marR="0" lvl="8" indent="-317500" algn="l" rtl="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Roboto"/>
              <a:buChar char="■"/>
              <a:defRPr sz="1400" b="0" i="0" u="none" strike="noStrike" cap="non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ersis.io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info@universis.g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4"/>
          <p:cNvSpPr txBox="1">
            <a:spLocks noGrp="1"/>
          </p:cNvSpPr>
          <p:nvPr>
            <p:ph type="ctrTitle"/>
          </p:nvPr>
        </p:nvSpPr>
        <p:spPr>
          <a:xfrm>
            <a:off x="578645" y="2123772"/>
            <a:ext cx="8222100" cy="111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320"/>
              <a:buFont typeface="Arial"/>
              <a:buNone/>
            </a:pPr>
            <a:r>
              <a:rPr lang="el-GR" sz="4320" dirty="0"/>
              <a:t>Λογισμικό Ηλεκτρονικής Γραμματείας ανοικτού κώδικα για τα Ακαδημαϊκά Ιδρύματα</a:t>
            </a:r>
            <a:endParaRPr dirty="0"/>
          </a:p>
        </p:txBody>
      </p:sp>
      <p:sp>
        <p:nvSpPr>
          <p:cNvPr id="92" name="Google Shape;92;p14"/>
          <p:cNvSpPr txBox="1">
            <a:spLocks noGrp="1"/>
          </p:cNvSpPr>
          <p:nvPr>
            <p:ph type="subTitle" idx="1"/>
          </p:nvPr>
        </p:nvSpPr>
        <p:spPr>
          <a:xfrm>
            <a:off x="315311" y="3436392"/>
            <a:ext cx="8718330" cy="7367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</a:pPr>
            <a:r>
              <a:rPr lang="el-GR" dirty="0"/>
              <a:t>Αναστάσιος Ορφανίδης, Δημοκρίτειο Πανεπιστήμιο Θράκης</a:t>
            </a:r>
            <a:br>
              <a:rPr lang="el-GR" dirty="0"/>
            </a:br>
            <a:r>
              <a:rPr lang="el-GR" dirty="0"/>
              <a:t>Ιωάννης Σαλματζίδης, Αριστοτέλειο Πανεπιστήμιο Θεσσαλονίκης</a:t>
            </a:r>
            <a:endParaRPr lang="en-US" dirty="0"/>
          </a:p>
          <a:p>
            <a:pPr marL="0" lvl="0" indent="0">
              <a:buSzPts val="2200"/>
            </a:pPr>
            <a:r>
              <a:rPr lang="el-GR" dirty="0"/>
              <a:t>Δημήτρης Δασκόπουλος, Αριστοτέλειο Πανεπιστήμιο Θεσσαλονίκης</a:t>
            </a:r>
            <a:endParaRPr dirty="0"/>
          </a:p>
        </p:txBody>
      </p:sp>
      <p:pic>
        <p:nvPicPr>
          <p:cNvPr id="93" name="Google Shape;93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6625" y="4266492"/>
            <a:ext cx="3993586" cy="235478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l-GR" sz="4800" dirty="0"/>
              <a:t>Χαρακτηριστικά</a:t>
            </a:r>
            <a:br>
              <a:rPr lang="el-GR" sz="4800" dirty="0"/>
            </a:br>
            <a:r>
              <a:rPr lang="el-GR" sz="2800" dirty="0"/>
              <a:t>Υποσύστημα Γραμματείας</a:t>
            </a:r>
            <a:endParaRPr sz="4800" dirty="0"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360338" y="1503646"/>
            <a:ext cx="7684436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Βασικές λειτουργίες: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αναζήτηση, φίλτρα,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επισκόπηση σε όλες τις βασικές οντότητες </a:t>
            </a:r>
            <a:endParaRPr lang="en-US" sz="2000" dirty="0">
              <a:solidFill>
                <a:schemeClr val="bg2"/>
              </a:solidFill>
            </a:endParaRPr>
          </a:p>
          <a:p>
            <a:pPr marL="457200" lvl="1" indent="0">
              <a:spcBef>
                <a:spcPts val="0"/>
              </a:spcBef>
              <a:buNone/>
            </a:pPr>
            <a:r>
              <a:rPr lang="en-US" sz="2000" dirty="0">
                <a:solidFill>
                  <a:schemeClr val="bg2"/>
                </a:solidFill>
              </a:rPr>
              <a:t>        </a:t>
            </a:r>
            <a:r>
              <a:rPr lang="el-GR" sz="2000" dirty="0">
                <a:solidFill>
                  <a:schemeClr val="bg2"/>
                </a:solidFill>
              </a:rPr>
              <a:t>(Φοιτητές, Διδάσκοντες, Μαθήματα, Τάξεις κλπ)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Διαχείριση δηλώσεων μαθημάτων και εξαμήνου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Διαχείριση βαθμολογίων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Διαχείριση αιτήσεων φοιτητών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Εκτύπωση πιστοποιητικών με πρότυπα</a:t>
            </a:r>
            <a:endParaRPr lang="en-US" sz="2400" dirty="0">
              <a:solidFill>
                <a:schemeClr val="bg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endParaRPr lang="en-US" sz="2400" dirty="0">
              <a:solidFill>
                <a:schemeClr val="bg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Ειδοποιήσεις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10</a:t>
            </a:fld>
            <a:endParaRPr lang="el-GR"/>
          </a:p>
        </p:txBody>
      </p:sp>
      <p:pic>
        <p:nvPicPr>
          <p:cNvPr id="5" name="Picture 2" descr="Image result for work in progress gif">
            <a:extLst>
              <a:ext uri="{FF2B5EF4-FFF2-40B4-BE49-F238E27FC236}">
                <a16:creationId xmlns:a16="http://schemas.microsoft.com/office/drawing/2014/main" id="{30DAC873-EB0C-44F2-9ECD-062E72A750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0270" y="5010729"/>
            <a:ext cx="687250" cy="68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l-GR" sz="4800" dirty="0"/>
              <a:t>Χαρακτηριστικά</a:t>
            </a:r>
            <a:br>
              <a:rPr lang="el-GR" sz="4800" dirty="0"/>
            </a:br>
            <a:r>
              <a:rPr lang="el-GR" sz="2800" dirty="0"/>
              <a:t>Υποσύστημα Γραμματείας</a:t>
            </a:r>
            <a:endParaRPr sz="4800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11</a:t>
            </a:fld>
            <a:endParaRPr lang="el-GR"/>
          </a:p>
        </p:txBody>
      </p:sp>
      <p:pic>
        <p:nvPicPr>
          <p:cNvPr id="3" name="Εικόνα 2" descr="Εικόνα που περιέχει στιγμιότυπο οθόνης&#10;&#10;Περιγραφή που δημιουργήθηκε αυτόματα">
            <a:extLst>
              <a:ext uri="{FF2B5EF4-FFF2-40B4-BE49-F238E27FC236}">
                <a16:creationId xmlns:a16="http://schemas.microsoft.com/office/drawing/2014/main" id="{173012E0-6FD8-4C75-9EF7-37CFB9B033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50" y="1356967"/>
            <a:ext cx="9077700" cy="4891304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2"/>
              </a:buClr>
              <a:buSzPts val="4000"/>
            </a:pPr>
            <a:r>
              <a:rPr lang="el-GR" sz="4800" dirty="0"/>
              <a:t>Πλεονεκτήματα - Προοπτικές</a:t>
            </a:r>
            <a:endParaRPr sz="4800" dirty="0"/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214181" y="1553277"/>
            <a:ext cx="8520600" cy="46483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l-GR" sz="2800" dirty="0">
                <a:solidFill>
                  <a:schemeClr val="bg2"/>
                </a:solidFill>
              </a:rPr>
              <a:t>Πλεονεκτήματα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Εύκολη υιοθέτηση χωρίς προβλήματα μετάβασης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Παράλληλη λειτουργία με υπάρχοντα συστήματα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Ανοιχτή λύση που συντηρείται συνεργατικά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Μοιραζόμενη εμπειρία μεταξύ ιδρυμάτων 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Καλύτερη επικοινωνία με ΥΠΕΠΘ</a:t>
            </a:r>
          </a:p>
          <a:p>
            <a:pPr indent="-457200">
              <a:buFont typeface="Wingdings" panose="05000000000000000000" pitchFamily="2" charset="2"/>
              <a:buChar char="§"/>
            </a:pPr>
            <a:endParaRPr lang="el-GR" sz="2400" dirty="0">
              <a:solidFill>
                <a:schemeClr val="bg2"/>
              </a:solidFill>
            </a:endParaRPr>
          </a:p>
          <a:p>
            <a:r>
              <a:rPr lang="el-GR" sz="2800" dirty="0">
                <a:solidFill>
                  <a:schemeClr val="bg2"/>
                </a:solidFill>
              </a:rPr>
              <a:t>Προοπτικές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Αξιοποίηση μεγάλης εγκατεστημένης βάσης </a:t>
            </a:r>
            <a:endParaRPr lang="en-US" sz="2000" dirty="0">
              <a:solidFill>
                <a:schemeClr val="bg2"/>
              </a:solidFill>
            </a:endParaRP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Συνεργασία πολλών ιδρυμάτων</a:t>
            </a:r>
          </a:p>
          <a:p>
            <a:pPr lvl="1" indent="-4572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l-GR" sz="2000" dirty="0">
                <a:solidFill>
                  <a:schemeClr val="bg2"/>
                </a:solidFill>
              </a:rPr>
              <a:t>Επέκταση σε οικοσύστημα με εύρος εφαρμογών </a:t>
            </a:r>
            <a:br>
              <a:rPr lang="el-GR" sz="2000" dirty="0">
                <a:solidFill>
                  <a:schemeClr val="bg2"/>
                </a:solidFill>
              </a:rPr>
            </a:br>
            <a:r>
              <a:rPr lang="el-GR" sz="2000" dirty="0">
                <a:solidFill>
                  <a:schemeClr val="bg2"/>
                </a:solidFill>
              </a:rPr>
              <a:t>όπως κινητικότητα </a:t>
            </a:r>
            <a:r>
              <a:rPr lang="en-US" sz="2000" dirty="0">
                <a:solidFill>
                  <a:schemeClr val="bg2"/>
                </a:solidFill>
              </a:rPr>
              <a:t>Erasmus</a:t>
            </a:r>
            <a:r>
              <a:rPr lang="el-GR" sz="2000" dirty="0">
                <a:solidFill>
                  <a:schemeClr val="bg2"/>
                </a:solidFill>
              </a:rPr>
              <a:t>, Μέριμνα κα.</a:t>
            </a:r>
          </a:p>
          <a:p>
            <a:pPr marL="762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000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12</a:t>
            </a:fld>
            <a:endParaRPr lang="el-G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311700" y="447573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2"/>
              </a:buClr>
              <a:buSzPts val="4000"/>
            </a:pPr>
            <a:r>
              <a:rPr lang="el-GR" sz="4800" dirty="0"/>
              <a:t>Χρονοδιάγραμμα</a:t>
            </a:r>
            <a:endParaRPr sz="4800" dirty="0"/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214181" y="1257873"/>
            <a:ext cx="8520600" cy="51525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bg2"/>
                </a:solidFill>
              </a:rPr>
              <a:t>Οκτ 2019</a:t>
            </a:r>
            <a:r>
              <a:rPr lang="en-US" sz="2800" dirty="0">
                <a:solidFill>
                  <a:schemeClr val="bg2"/>
                </a:solidFill>
              </a:rPr>
              <a:t/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l-GR" sz="2000" b="1" dirty="0">
                <a:solidFill>
                  <a:schemeClr val="bg2"/>
                </a:solidFill>
              </a:rPr>
              <a:t>Υποσύστημα Φοιτητή</a:t>
            </a:r>
            <a:r>
              <a:rPr lang="el-GR" sz="2000" dirty="0">
                <a:solidFill>
                  <a:schemeClr val="bg2"/>
                </a:solidFill>
              </a:rPr>
              <a:t> -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l-GR" sz="2000" dirty="0">
                <a:solidFill>
                  <a:schemeClr val="bg2"/>
                </a:solidFill>
              </a:rPr>
              <a:t>παραγωγική εγκατάσταση σε ΑΠΘ</a:t>
            </a:r>
            <a:r>
              <a:rPr lang="en-US" sz="2000" dirty="0">
                <a:solidFill>
                  <a:schemeClr val="bg2"/>
                </a:solidFill>
              </a:rPr>
              <a:t>/</a:t>
            </a:r>
            <a:r>
              <a:rPr lang="el-GR" sz="2000" dirty="0">
                <a:solidFill>
                  <a:schemeClr val="bg2"/>
                </a:solidFill>
              </a:rPr>
              <a:t>ΔΠΘ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l-GR" sz="2000" dirty="0">
                <a:solidFill>
                  <a:schemeClr val="bg2"/>
                </a:solidFill>
              </a:rPr>
              <a:t>για δηλώσεις μαθημάτων </a:t>
            </a:r>
            <a:r>
              <a:rPr lang="el-GR" dirty="0">
                <a:solidFill>
                  <a:schemeClr val="bg2"/>
                </a:solidFill>
              </a:rPr>
              <a:t>(εκτός αιτήσεων e</a:t>
            </a:r>
            <a:r>
              <a:rPr lang="en-US" dirty="0">
                <a:solidFill>
                  <a:schemeClr val="bg2"/>
                </a:solidFill>
              </a:rPr>
              <a:t>P</a:t>
            </a:r>
            <a:r>
              <a:rPr lang="el-GR" dirty="0" err="1">
                <a:solidFill>
                  <a:schemeClr val="bg2"/>
                </a:solidFill>
              </a:rPr>
              <a:t>ayments</a:t>
            </a:r>
            <a:r>
              <a:rPr lang="el-GR" dirty="0">
                <a:solidFill>
                  <a:schemeClr val="bg2"/>
                </a:solidFill>
              </a:rPr>
              <a:t>)</a:t>
            </a:r>
            <a:r>
              <a:rPr lang="el-GR" sz="2000" dirty="0">
                <a:solidFill>
                  <a:schemeClr val="bg2"/>
                </a:solidFill>
              </a:rPr>
              <a:t/>
            </a:r>
            <a:br>
              <a:rPr lang="el-GR" sz="2000" dirty="0">
                <a:solidFill>
                  <a:schemeClr val="bg2"/>
                </a:solidFill>
              </a:rPr>
            </a:br>
            <a:r>
              <a:rPr lang="el-GR" sz="2000" b="1" dirty="0">
                <a:solidFill>
                  <a:schemeClr val="bg2"/>
                </a:solidFill>
              </a:rPr>
              <a:t>Υποσύστημα Καθηγητή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l-GR" sz="2000" dirty="0">
                <a:solidFill>
                  <a:schemeClr val="bg2"/>
                </a:solidFill>
              </a:rPr>
              <a:t>- παραγωγική εγκατάσταση σε ΑΠΘ/ΔΠΘ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l-GR" sz="2000" dirty="0">
                <a:solidFill>
                  <a:schemeClr val="bg2"/>
                </a:solidFill>
              </a:rPr>
              <a:t>για επισκόπηση </a:t>
            </a:r>
            <a:r>
              <a:rPr lang="el-GR" dirty="0">
                <a:solidFill>
                  <a:schemeClr val="bg2"/>
                </a:solidFill>
              </a:rPr>
              <a:t>(εκτός ψηφιακά υπογεγραμμένων βαθμολογίων)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bg2"/>
                </a:solidFill>
              </a:rPr>
              <a:t>Νοε 2019</a:t>
            </a:r>
            <a:r>
              <a:rPr lang="en-US" sz="2800" dirty="0">
                <a:solidFill>
                  <a:schemeClr val="bg2"/>
                </a:solidFill>
              </a:rPr>
              <a:t/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l-GR" sz="2000" b="1" dirty="0">
                <a:solidFill>
                  <a:schemeClr val="bg2"/>
                </a:solidFill>
              </a:rPr>
              <a:t>Υποσύστημα Γραμματείας</a:t>
            </a:r>
            <a:r>
              <a:rPr lang="en-US" sz="2000" dirty="0">
                <a:solidFill>
                  <a:schemeClr val="bg2"/>
                </a:solidFill>
              </a:rPr>
              <a:t> - </a:t>
            </a:r>
            <a:r>
              <a:rPr lang="el-GR" sz="2000" dirty="0">
                <a:solidFill>
                  <a:schemeClr val="bg2"/>
                </a:solidFill>
              </a:rPr>
              <a:t>πιλοτική εγκατάσταση</a:t>
            </a:r>
            <a:endParaRPr lang="en-US" sz="2000" dirty="0">
              <a:solidFill>
                <a:schemeClr val="bg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bg2"/>
                </a:solidFill>
              </a:rPr>
              <a:t>Φεβ 2020</a:t>
            </a:r>
            <a:r>
              <a:rPr lang="en-US" sz="2800" dirty="0">
                <a:solidFill>
                  <a:schemeClr val="bg2"/>
                </a:solidFill>
              </a:rPr>
              <a:t/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l-GR" sz="2000" b="1" dirty="0">
                <a:solidFill>
                  <a:schemeClr val="bg2"/>
                </a:solidFill>
              </a:rPr>
              <a:t>Υποσύστημα Γραμματείας</a:t>
            </a:r>
            <a:r>
              <a:rPr lang="en-US" sz="2000" dirty="0">
                <a:solidFill>
                  <a:schemeClr val="bg2"/>
                </a:solidFill>
              </a:rPr>
              <a:t> - </a:t>
            </a:r>
            <a:r>
              <a:rPr lang="el-GR" sz="2000" dirty="0">
                <a:solidFill>
                  <a:schemeClr val="bg2"/>
                </a:solidFill>
              </a:rPr>
              <a:t>παραγωγική εγκατάσταση</a:t>
            </a:r>
            <a:r>
              <a:rPr lang="en-US" sz="2000" dirty="0">
                <a:solidFill>
                  <a:schemeClr val="bg2"/>
                </a:solidFill>
              </a:rPr>
              <a:t> </a:t>
            </a:r>
            <a:r>
              <a:rPr lang="el-GR" sz="2000" dirty="0">
                <a:solidFill>
                  <a:schemeClr val="bg2"/>
                </a:solidFill>
              </a:rPr>
              <a:t>για Γραμματείες ΑΠΘ/ΔΠΘ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800" dirty="0">
                <a:solidFill>
                  <a:schemeClr val="bg2"/>
                </a:solidFill>
              </a:rPr>
              <a:t>Ιουν 2020</a:t>
            </a:r>
            <a:r>
              <a:rPr lang="en-US" sz="2800" dirty="0">
                <a:solidFill>
                  <a:schemeClr val="bg2"/>
                </a:solidFill>
              </a:rPr>
              <a:t/>
            </a:r>
            <a:br>
              <a:rPr lang="en-US" sz="2800" dirty="0">
                <a:solidFill>
                  <a:schemeClr val="bg2"/>
                </a:solidFill>
              </a:rPr>
            </a:br>
            <a:r>
              <a:rPr lang="el-GR" sz="2000" dirty="0">
                <a:solidFill>
                  <a:schemeClr val="bg2"/>
                </a:solidFill>
              </a:rPr>
              <a:t>ολική αντικατάσταση παλιών εφαρμογών Γραμματείας</a:t>
            </a:r>
          </a:p>
          <a:p>
            <a:pPr marL="762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000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146912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2"/>
              </a:buClr>
              <a:buSzPts val="4000"/>
            </a:pPr>
            <a:r>
              <a:rPr lang="el-GR" sz="4800" dirty="0"/>
              <a:t>Αξιοποίηση λύσης</a:t>
            </a:r>
            <a:endParaRPr sz="4800" dirty="0"/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311700" y="1553277"/>
            <a:ext cx="85206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381000">
              <a:spcBef>
                <a:spcPts val="1000"/>
              </a:spcBef>
              <a:buSzPts val="2400"/>
            </a:pPr>
            <a:r>
              <a:rPr lang="el-GR" sz="2400" dirty="0"/>
              <a:t>Ιδρύματα ομάδας ανάπτυξης - παραγωγική χρήση</a:t>
            </a:r>
          </a:p>
          <a:p>
            <a:pPr lvl="0" indent="-381000">
              <a:spcBef>
                <a:spcPts val="1000"/>
              </a:spcBef>
              <a:buSzPts val="2400"/>
            </a:pPr>
            <a:r>
              <a:rPr lang="el-GR" sz="2400" dirty="0"/>
              <a:t>Ιδρύματα που αξιοποιούν τον ανοιχτό κώδικα</a:t>
            </a:r>
          </a:p>
          <a:p>
            <a:pPr lvl="0" indent="-381000">
              <a:spcBef>
                <a:spcPts val="1000"/>
              </a:spcBef>
              <a:buSzPts val="2400"/>
            </a:pPr>
            <a:r>
              <a:rPr lang="el-GR" sz="2400" dirty="0"/>
              <a:t>Ιδρύματα που επιθυμούν υποστήριξη</a:t>
            </a:r>
          </a:p>
          <a:p>
            <a:pPr lvl="1" indent="-381000">
              <a:spcBef>
                <a:spcPts val="1000"/>
              </a:spcBef>
              <a:buSzPts val="2400"/>
            </a:pPr>
            <a:r>
              <a:rPr lang="el-GR" sz="2400" dirty="0"/>
              <a:t>Εγκατάσταση</a:t>
            </a:r>
          </a:p>
          <a:p>
            <a:pPr lvl="1" indent="-381000">
              <a:spcBef>
                <a:spcPts val="1000"/>
              </a:spcBef>
              <a:buSzPts val="2400"/>
            </a:pPr>
            <a:r>
              <a:rPr lang="el-GR" sz="2400" dirty="0"/>
              <a:t>Μετάπτωση</a:t>
            </a:r>
          </a:p>
          <a:p>
            <a:pPr lvl="1" indent="-381000">
              <a:spcBef>
                <a:spcPts val="1000"/>
              </a:spcBef>
              <a:buSzPts val="2400"/>
            </a:pPr>
            <a:r>
              <a:rPr lang="el-GR" sz="2400" dirty="0"/>
              <a:t>Υποστήριξη λειτουργίας</a:t>
            </a:r>
          </a:p>
          <a:p>
            <a:pPr lvl="1" indent="-381000">
              <a:spcBef>
                <a:spcPts val="1000"/>
              </a:spcBef>
              <a:buSzPts val="2400"/>
            </a:pPr>
            <a:r>
              <a:rPr lang="el-GR" sz="2400" dirty="0"/>
              <a:t>Φιλοξενία</a:t>
            </a:r>
          </a:p>
          <a:p>
            <a:pPr marL="7620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000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4876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311700" y="519296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l-GR" sz="4800" dirty="0"/>
              <a:t>Κόστος</a:t>
            </a:r>
            <a:br>
              <a:rPr lang="el-GR" sz="4800" dirty="0"/>
            </a:br>
            <a:r>
              <a:rPr lang="el-GR" sz="2800" dirty="0"/>
              <a:t>Συντήρηση- υποστήριξη-μετάβαση</a:t>
            </a:r>
            <a:endParaRPr sz="48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15</a:t>
            </a:fld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6FA081-851F-43FE-9DF2-43CAEAB92E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3248273"/>
            <a:ext cx="8520600" cy="2685281"/>
          </a:xfrm>
        </p:spPr>
        <p:txBody>
          <a:bodyPr/>
          <a:lstStyle/>
          <a:p>
            <a:r>
              <a:rPr lang="el-GR" dirty="0"/>
              <a:t>Το κόστος εγκατάστασης και μετάβασης είναι το 50% του ετήσιου κόστους υποστήριξης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Για μετάβαση δεδομένων από τρίτα συστήματα για τα οποία δεν έχουν αναπτυχθεί αυτοματοποιημένα εργαλεία, το κόστος εξετάζεται κατά περίπτωση</a:t>
            </a:r>
            <a:r>
              <a:rPr lang="en-US" dirty="0"/>
              <a:t>.</a:t>
            </a:r>
            <a:endParaRPr lang="el-GR" dirty="0"/>
          </a:p>
          <a:p>
            <a:r>
              <a:rPr lang="el-GR" dirty="0"/>
              <a:t>Αν τυχόν κάποιο ίδρυμα ενδιαφέρεται να συμμετέχει και στην </a:t>
            </a:r>
            <a:r>
              <a:rPr lang="el-GR" b="1" dirty="0"/>
              <a:t>φάση ανάπτυξης</a:t>
            </a:r>
            <a:r>
              <a:rPr lang="el-GR" dirty="0"/>
              <a:t>, υπάρχει δυνατότητα, αρκεί να αποδεχτεί τα ορόσημα και τα χρονοδιαγράμματα.</a:t>
            </a:r>
          </a:p>
          <a:p>
            <a:pPr marL="114300" indent="0">
              <a:buNone/>
            </a:pPr>
            <a:r>
              <a:rPr lang="el-GR" b="1" dirty="0"/>
              <a:t>Στόχος η διατήρηση της ομάδας ανάπτυξης &amp; υποστήριξης</a:t>
            </a:r>
          </a:p>
          <a:p>
            <a:endParaRPr lang="el-GR" dirty="0"/>
          </a:p>
          <a:p>
            <a:endParaRPr lang="el-GR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30E1C36-F2EA-46C2-9590-7F2EB430BDD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8196050"/>
              </p:ext>
            </p:extLst>
          </p:nvPr>
        </p:nvGraphicFramePr>
        <p:xfrm>
          <a:off x="932211" y="1373586"/>
          <a:ext cx="6895368" cy="1755077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964180">
                  <a:extLst>
                    <a:ext uri="{9D8B030D-6E8A-4147-A177-3AD203B41FA5}">
                      <a16:colId xmlns:a16="http://schemas.microsoft.com/office/drawing/2014/main" val="60131620"/>
                    </a:ext>
                  </a:extLst>
                </a:gridCol>
                <a:gridCol w="2931188">
                  <a:extLst>
                    <a:ext uri="{9D8B030D-6E8A-4147-A177-3AD203B41FA5}">
                      <a16:colId xmlns:a16="http://schemas.microsoft.com/office/drawing/2014/main" val="42735547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R="34925" algn="ctr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l-GR" sz="1600" dirty="0">
                        <a:effectLst/>
                      </a:endParaRPr>
                    </a:p>
                    <a:p>
                      <a:pPr marR="34925" algn="ctr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Τύπος Ιδρύματος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4925" algn="ctr" fontAlgn="auto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l-GR" sz="1600" dirty="0">
                          <a:effectLst/>
                        </a:rPr>
                        <a:t>Ετήσιο κόστος συντήρησης &amp; υποστήριξης (καθαρά ποσά)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420673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 algn="just" fontAlgn="auto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Μικρού μεγέθους (&lt; 10.000 φοιτητές)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 fontAlgn="auto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7.200€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919310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 algn="just" fontAlgn="auto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Μεσαίου μεγέθους (10.000 - 30.000 φοιτητές)</a:t>
                      </a:r>
                      <a:endParaRPr lang="el-G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 fontAlgn="auto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>
                          <a:effectLst/>
                        </a:rPr>
                        <a:t>9.600€</a:t>
                      </a:r>
                      <a:endParaRPr lang="el-GR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1981388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R="36195" algn="just" fontAlgn="auto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Μεγάλου μεγέθους (&gt; 30.000 φοιτητές)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36195" algn="ctr" fontAlgn="auto" hangingPunct="1">
                        <a:lnSpc>
                          <a:spcPct val="107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l-GR" sz="1600" dirty="0">
                          <a:effectLst/>
                        </a:rPr>
                        <a:t>14.400€ </a:t>
                      </a:r>
                      <a:endParaRPr lang="el-GR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418929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7605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26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l-GR" sz="4800" dirty="0"/>
              <a:t>Πρόταση</a:t>
            </a:r>
            <a:endParaRPr sz="4800" dirty="0"/>
          </a:p>
        </p:txBody>
      </p:sp>
      <p:sp>
        <p:nvSpPr>
          <p:cNvPr id="168" name="Google Shape;168;p26"/>
          <p:cNvSpPr txBox="1">
            <a:spLocks noGrp="1"/>
          </p:cNvSpPr>
          <p:nvPr>
            <p:ph type="body" idx="1"/>
          </p:nvPr>
        </p:nvSpPr>
        <p:spPr>
          <a:xfrm>
            <a:off x="311700" y="1669016"/>
            <a:ext cx="8520600" cy="2691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381000" algn="just">
              <a:lnSpc>
                <a:spcPct val="100000"/>
              </a:lnSpc>
              <a:spcBef>
                <a:spcPts val="1000"/>
              </a:spcBef>
              <a:buSzPts val="2400"/>
            </a:pPr>
            <a:r>
              <a:rPr lang="el-GR" sz="2400" dirty="0"/>
              <a:t>Αξιοποίηση πλεονεκτήματος (χωρίς κόστος από την ομάδα έργου </a:t>
            </a:r>
            <a:r>
              <a:rPr lang="en-US" sz="2400" dirty="0" err="1"/>
              <a:t>Universis</a:t>
            </a:r>
            <a:r>
              <a:rPr lang="el-GR" sz="2400" dirty="0"/>
              <a:t>)</a:t>
            </a:r>
            <a:r>
              <a:rPr lang="en-US" sz="2400" dirty="0"/>
              <a:t> </a:t>
            </a:r>
            <a:r>
              <a:rPr lang="el-GR" sz="2400" dirty="0"/>
              <a:t>για </a:t>
            </a:r>
            <a:r>
              <a:rPr lang="en-US" sz="2400" dirty="0"/>
              <a:t>demo </a:t>
            </a:r>
            <a:r>
              <a:rPr lang="el-GR" sz="2400" dirty="0"/>
              <a:t>παράλληλης λειτουργίας με το παλιό σύστημα (σύνδεση με υφιστάμενες βάσεις δεδομένων)</a:t>
            </a:r>
            <a:endParaRPr lang="en-US" sz="2400" dirty="0"/>
          </a:p>
          <a:p>
            <a:pPr marL="76200" indent="0" algn="just">
              <a:lnSpc>
                <a:spcPct val="100000"/>
              </a:lnSpc>
              <a:spcBef>
                <a:spcPts val="1000"/>
              </a:spcBef>
              <a:buSzPts val="2400"/>
              <a:buNone/>
            </a:pPr>
            <a:endParaRPr lang="el-GR" sz="2400" dirty="0"/>
          </a:p>
          <a:p>
            <a:pPr lvl="0" indent="-381000" algn="just">
              <a:lnSpc>
                <a:spcPct val="100000"/>
              </a:lnSpc>
              <a:spcBef>
                <a:spcPts val="1000"/>
              </a:spcBef>
              <a:buSzPts val="2400"/>
            </a:pPr>
            <a:r>
              <a:rPr lang="el-GR" sz="2400" dirty="0"/>
              <a:t>Ενοποίηση </a:t>
            </a:r>
            <a:r>
              <a:rPr lang="el-GR" sz="2400" dirty="0" err="1"/>
              <a:t>φοιτητολογίων</a:t>
            </a:r>
            <a:r>
              <a:rPr lang="el-GR" sz="2400" dirty="0"/>
              <a:t> για τους φορείς που είναι σε φάση ενοποίησης.</a:t>
            </a:r>
          </a:p>
          <a:p>
            <a:pPr lvl="0" indent="-381000">
              <a:lnSpc>
                <a:spcPct val="80000"/>
              </a:lnSpc>
              <a:spcBef>
                <a:spcPts val="1000"/>
              </a:spcBef>
              <a:buSzPts val="2400"/>
            </a:pPr>
            <a:endParaRPr sz="20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849610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p27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l-GR"/>
              <a:t>Ευχαριστούμε</a:t>
            </a:r>
            <a:endParaRPr/>
          </a:p>
        </p:txBody>
      </p:sp>
      <p:sp>
        <p:nvSpPr>
          <p:cNvPr id="174" name="Google Shape;174;p27"/>
          <p:cNvSpPr txBox="1">
            <a:spLocks noGrp="1"/>
          </p:cNvSpPr>
          <p:nvPr>
            <p:ph type="body" idx="1"/>
          </p:nvPr>
        </p:nvSpPr>
        <p:spPr>
          <a:xfrm>
            <a:off x="1476357" y="1601332"/>
            <a:ext cx="5742591" cy="291291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l-GR" sz="3000" dirty="0">
                <a:solidFill>
                  <a:schemeClr val="dk1"/>
                </a:solidFill>
              </a:rPr>
              <a:t>Επικοινωνία</a:t>
            </a:r>
            <a:endParaRPr sz="3000" dirty="0">
              <a:solidFill>
                <a:schemeClr val="dk1"/>
              </a:solidFill>
            </a:endParaRPr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l-GR" sz="2400" dirty="0"/>
              <a:t>URL: </a:t>
            </a:r>
            <a:r>
              <a:rPr lang="el-GR" sz="2400" b="1" u="sng" dirty="0">
                <a:solidFill>
                  <a:schemeClr val="hlink"/>
                </a:solidFill>
                <a:hlinkClick r:id="rId3"/>
              </a:rPr>
              <a:t>www.universis.</a:t>
            </a:r>
            <a:r>
              <a:rPr lang="en-US" sz="2400" b="1" u="sng" dirty="0">
                <a:solidFill>
                  <a:schemeClr val="hlink"/>
                </a:solidFill>
              </a:rPr>
              <a:t>gr</a:t>
            </a:r>
            <a:endParaRPr sz="2400" b="1" dirty="0"/>
          </a:p>
          <a:p>
            <a:pPr marL="0" lvl="0" indent="0" algn="l" rtl="0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l-GR" sz="2400" dirty="0" err="1"/>
              <a:t>mail</a:t>
            </a:r>
            <a:r>
              <a:rPr lang="el-GR" sz="2400" dirty="0"/>
              <a:t>: </a:t>
            </a:r>
            <a:r>
              <a:rPr lang="el-GR" sz="2400" b="1" u="sng" dirty="0">
                <a:solidFill>
                  <a:schemeClr val="hlink"/>
                </a:solidFill>
                <a:hlinkClick r:id="rId4"/>
              </a:rPr>
              <a:t>info@universis.gr</a:t>
            </a:r>
            <a:endParaRPr sz="2400" b="1" dirty="0"/>
          </a:p>
          <a:p>
            <a:pPr marL="0" lvl="0" indent="0" algn="l" rtl="0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2400" b="1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>
          <a:xfrm>
            <a:off x="8460431" y="6201587"/>
            <a:ext cx="548700" cy="524700"/>
          </a:xfrm>
        </p:spPr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17</a:t>
            </a:fld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5"/>
          <p:cNvSpPr txBox="1">
            <a:spLocks noGrp="1"/>
          </p:cNvSpPr>
          <p:nvPr>
            <p:ph type="title"/>
          </p:nvPr>
        </p:nvSpPr>
        <p:spPr>
          <a:xfrm>
            <a:off x="311700" y="215678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2"/>
              </a:buClr>
              <a:buSzPts val="3600"/>
            </a:pPr>
            <a:r>
              <a:rPr lang="el-GR" sz="4800" dirty="0"/>
              <a:t>Ανάπτυξη</a:t>
            </a:r>
            <a:endParaRPr sz="4800" dirty="0"/>
          </a:p>
        </p:txBody>
      </p:sp>
      <p:sp>
        <p:nvSpPr>
          <p:cNvPr id="99" name="Google Shape;99;p15"/>
          <p:cNvSpPr txBox="1">
            <a:spLocks noGrp="1"/>
          </p:cNvSpPr>
          <p:nvPr>
            <p:ph type="body" idx="1"/>
          </p:nvPr>
        </p:nvSpPr>
        <p:spPr>
          <a:xfrm>
            <a:off x="214181" y="1025978"/>
            <a:ext cx="8520600" cy="49609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419100">
              <a:spcBef>
                <a:spcPts val="1000"/>
              </a:spcBef>
              <a:buSzPts val="3000"/>
            </a:pPr>
            <a:r>
              <a:rPr lang="el-GR" sz="2400" dirty="0"/>
              <a:t>Συνεργασία πανεπιστημίων με αυτοχρηματοδότηση</a:t>
            </a:r>
          </a:p>
          <a:p>
            <a:pPr lvl="0" indent="-419100">
              <a:spcBef>
                <a:spcPts val="1000"/>
              </a:spcBef>
              <a:buSzPts val="3000"/>
            </a:pPr>
            <a:r>
              <a:rPr lang="el-GR" sz="2400" dirty="0"/>
              <a:t>Κάλυψη κοινών αναγκών</a:t>
            </a:r>
          </a:p>
          <a:p>
            <a:pPr lvl="0" indent="-419100">
              <a:spcBef>
                <a:spcPts val="1000"/>
              </a:spcBef>
              <a:buSzPts val="3000"/>
            </a:pPr>
            <a:r>
              <a:rPr lang="el-GR" sz="2400" dirty="0"/>
              <a:t>Τα πανεπιστήμια γνωρίζουν τις ανάγκες τους. </a:t>
            </a:r>
          </a:p>
          <a:p>
            <a:pPr lvl="0" indent="-419100">
              <a:spcBef>
                <a:spcPts val="1000"/>
              </a:spcBef>
              <a:buSzPts val="3000"/>
            </a:pPr>
            <a:r>
              <a:rPr lang="el-GR" sz="2400" dirty="0"/>
              <a:t>Σύγχρονη αρχιτεκτονική</a:t>
            </a:r>
            <a:r>
              <a:rPr lang="en-US" sz="2400" dirty="0"/>
              <a:t> - </a:t>
            </a:r>
            <a:r>
              <a:rPr lang="el-GR" sz="2400" dirty="0" err="1"/>
              <a:t>State</a:t>
            </a:r>
            <a:r>
              <a:rPr lang="el-GR" sz="2400" dirty="0"/>
              <a:t> of the </a:t>
            </a:r>
            <a:r>
              <a:rPr lang="el-GR" sz="2400" dirty="0" err="1"/>
              <a:t>art</a:t>
            </a:r>
            <a:r>
              <a:rPr lang="el-GR" sz="2400" dirty="0"/>
              <a:t> εργαλεία</a:t>
            </a:r>
          </a:p>
          <a:p>
            <a:pPr lvl="0" indent="-419100">
              <a:spcBef>
                <a:spcPts val="1000"/>
              </a:spcBef>
              <a:buSzPts val="3000"/>
            </a:pPr>
            <a:r>
              <a:rPr lang="el-GR" sz="2400" dirty="0"/>
              <a:t>Καλύπτει σημερινές ανάγκες και εύκολα επεκτάσιμο</a:t>
            </a:r>
          </a:p>
          <a:p>
            <a:pPr indent="-419100">
              <a:spcBef>
                <a:spcPts val="1000"/>
              </a:spcBef>
              <a:buSzPts val="3000"/>
            </a:pPr>
            <a:r>
              <a:rPr lang="el-GR" sz="2400" dirty="0"/>
              <a:t>Μεταφορά τεχνογνωσίας εντός κοινότητας</a:t>
            </a:r>
            <a:endParaRPr lang="en-US" sz="2400" dirty="0"/>
          </a:p>
          <a:p>
            <a:pPr indent="-419100">
              <a:spcBef>
                <a:spcPts val="1000"/>
              </a:spcBef>
              <a:buSzPts val="3000"/>
            </a:pPr>
            <a:r>
              <a:rPr lang="el-GR" sz="2400" dirty="0"/>
              <a:t>Κώδικας ανοικτός και δημόσια διαθέσιμος</a:t>
            </a:r>
          </a:p>
          <a:p>
            <a:pPr lvl="0" indent="-419100">
              <a:spcBef>
                <a:spcPts val="1000"/>
              </a:spcBef>
              <a:buSzPts val="3000"/>
            </a:pPr>
            <a:r>
              <a:rPr lang="el-GR" sz="2400" dirty="0"/>
              <a:t>Συνεργασία με την διεθνή κοινότητα (</a:t>
            </a:r>
            <a:r>
              <a:rPr lang="el-GR" sz="2400" dirty="0" err="1"/>
              <a:t>Goolge</a:t>
            </a:r>
            <a:r>
              <a:rPr lang="el-GR" sz="2400" dirty="0"/>
              <a:t> </a:t>
            </a:r>
            <a:r>
              <a:rPr lang="el-GR" sz="2400" dirty="0" err="1"/>
              <a:t>Summer</a:t>
            </a:r>
            <a:r>
              <a:rPr lang="el-GR" sz="2400" dirty="0"/>
              <a:t> of </a:t>
            </a:r>
            <a:r>
              <a:rPr lang="el-GR" sz="2400" dirty="0" err="1"/>
              <a:t>Code</a:t>
            </a:r>
            <a:r>
              <a:rPr lang="el-GR" sz="2400" dirty="0"/>
              <a:t>)</a:t>
            </a:r>
          </a:p>
          <a:p>
            <a:pPr lvl="0" indent="-419100">
              <a:spcBef>
                <a:spcPts val="1000"/>
              </a:spcBef>
              <a:buSzPts val="3000"/>
            </a:pPr>
            <a:endParaRPr lang="en-US" sz="2400" dirty="0"/>
          </a:p>
          <a:p>
            <a:pPr marL="38100" lvl="0" indent="0">
              <a:spcBef>
                <a:spcPts val="1000"/>
              </a:spcBef>
              <a:buSzPts val="3000"/>
              <a:buNone/>
            </a:pPr>
            <a:endParaRPr lang="el-GR"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669326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311700" y="389039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lvl="0">
              <a:buClr>
                <a:schemeClr val="lt2"/>
              </a:buClr>
              <a:buSzPts val="4000"/>
              <a:defRPr/>
            </a:pPr>
            <a:r>
              <a:rPr lang="el-GR" sz="4800" dirty="0"/>
              <a:t>Γενικά Χαρακτηριστικά</a:t>
            </a:r>
            <a:endParaRPr lang="el-GR" sz="4800" dirty="0">
              <a:solidFill>
                <a:schemeClr val="lt1"/>
              </a:solidFill>
            </a:endParaRPr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1"/>
          </p:nvPr>
        </p:nvSpPr>
        <p:spPr>
          <a:xfrm>
            <a:off x="214181" y="1350285"/>
            <a:ext cx="85206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indent="-381000">
              <a:spcBef>
                <a:spcPts val="1000"/>
              </a:spcBef>
              <a:buSzPts val="2400"/>
            </a:pPr>
            <a:r>
              <a:rPr lang="el-GR" sz="2400" dirty="0"/>
              <a:t>Ευελιξία και ταχύτητα απόκρισης</a:t>
            </a:r>
            <a:endParaRPr lang="en-US" sz="2400" dirty="0"/>
          </a:p>
          <a:p>
            <a:pPr indent="-381000">
              <a:spcBef>
                <a:spcPts val="1000"/>
              </a:spcBef>
              <a:buSzPts val="2400"/>
            </a:pPr>
            <a:r>
              <a:rPr lang="el-GR" sz="2400" dirty="0"/>
              <a:t>Εύχρηστο και </a:t>
            </a:r>
            <a:r>
              <a:rPr lang="el-GR" sz="2400" dirty="0" err="1"/>
              <a:t>αυτοεπεξηγηματικό</a:t>
            </a:r>
            <a:r>
              <a:rPr lang="el-GR" sz="2400" dirty="0"/>
              <a:t> </a:t>
            </a:r>
            <a:r>
              <a:rPr lang="el-GR" sz="2400" dirty="0" err="1"/>
              <a:t>interface</a:t>
            </a:r>
            <a:endParaRPr lang="el-GR" sz="2400" dirty="0"/>
          </a:p>
          <a:p>
            <a:pPr indent="-381000">
              <a:spcBef>
                <a:spcPts val="1000"/>
              </a:spcBef>
              <a:buSzPts val="2400"/>
            </a:pPr>
            <a:r>
              <a:rPr lang="el-GR" sz="2400" dirty="0"/>
              <a:t>Δίγλωσση υποστήριξη (</a:t>
            </a:r>
            <a:r>
              <a:rPr lang="el-GR" sz="2400" dirty="0" err="1"/>
              <a:t>el</a:t>
            </a:r>
            <a:r>
              <a:rPr lang="el-GR" sz="2400" dirty="0"/>
              <a:t> - </a:t>
            </a:r>
            <a:r>
              <a:rPr lang="el-GR" sz="2400" dirty="0" err="1"/>
              <a:t>en</a:t>
            </a:r>
            <a:r>
              <a:rPr lang="el-GR" sz="2400" dirty="0"/>
              <a:t>) εκ σχεδιασμού </a:t>
            </a:r>
          </a:p>
          <a:p>
            <a:pPr indent="-381000">
              <a:spcBef>
                <a:spcPts val="1000"/>
              </a:spcBef>
              <a:buSzPts val="2400"/>
            </a:pPr>
            <a:r>
              <a:rPr lang="el-GR" sz="2400" dirty="0"/>
              <a:t>Σταδιακή μετάβαση με παράλληλη λειτουργία με το υπάρχον λογισμικό</a:t>
            </a:r>
          </a:p>
          <a:p>
            <a:pPr indent="-381000">
              <a:spcBef>
                <a:spcPts val="1000"/>
              </a:spcBef>
              <a:buSzPts val="2400"/>
            </a:pPr>
            <a:r>
              <a:rPr lang="el-GR" sz="2400" dirty="0"/>
              <a:t>Εύκολη μετάπτωση</a:t>
            </a:r>
          </a:p>
          <a:p>
            <a:pPr indent="-381000">
              <a:spcBef>
                <a:spcPts val="1000"/>
              </a:spcBef>
              <a:buSzPts val="2400"/>
            </a:pPr>
            <a:r>
              <a:rPr lang="el-GR" sz="2400" dirty="0"/>
              <a:t>Λειτουργία on </a:t>
            </a:r>
            <a:r>
              <a:rPr lang="el-GR" sz="2400" dirty="0" err="1"/>
              <a:t>premises</a:t>
            </a:r>
            <a:r>
              <a:rPr lang="el-GR" sz="2400" dirty="0"/>
              <a:t> ή φιλοξενία σε υποδομές</a:t>
            </a:r>
          </a:p>
          <a:p>
            <a:pPr indent="-381000">
              <a:spcBef>
                <a:spcPts val="1000"/>
              </a:spcBef>
              <a:buSzPts val="2400"/>
            </a:pPr>
            <a:r>
              <a:rPr lang="el-GR" sz="2400" dirty="0"/>
              <a:t>Αναβαθμισμένη ασφάλεια και ιχνηλασιμότητα</a:t>
            </a:r>
          </a:p>
          <a:p>
            <a:pPr indent="-381000">
              <a:spcBef>
                <a:spcPts val="1000"/>
              </a:spcBef>
              <a:buSzPts val="2400"/>
            </a:pPr>
            <a:r>
              <a:rPr lang="el-GR" sz="2400" dirty="0" err="1"/>
              <a:t>Kρυπτογράφηση</a:t>
            </a:r>
            <a:r>
              <a:rPr lang="el-GR" sz="2400" dirty="0"/>
              <a:t> - </a:t>
            </a:r>
            <a:r>
              <a:rPr lang="el-GR" sz="2400" dirty="0" err="1"/>
              <a:t>χρονοσήμανση</a:t>
            </a:r>
            <a:endParaRPr lang="el-GR"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endParaRPr lang="el-GR" sz="2400" dirty="0">
              <a:highlight>
                <a:srgbClr val="FFFF00"/>
              </a:highlight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l-GR"/>
          </a:p>
        </p:txBody>
      </p:sp>
      <p:pic>
        <p:nvPicPr>
          <p:cNvPr id="5" name="Picture 2" descr="Image result for work in progress gif">
            <a:extLst>
              <a:ext uri="{FF2B5EF4-FFF2-40B4-BE49-F238E27FC236}">
                <a16:creationId xmlns:a16="http://schemas.microsoft.com/office/drawing/2014/main" id="{BF653205-FABF-41BE-8A2E-E163C36EBA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1137" y="5658311"/>
            <a:ext cx="687250" cy="68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3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4000"/>
              <a:buFont typeface="Arial"/>
              <a:buNone/>
            </a:pPr>
            <a:r>
              <a:rPr lang="el-GR" sz="4800"/>
              <a:t>Φάσεις ανάπτυξης</a:t>
            </a:r>
            <a:endParaRPr sz="4800"/>
          </a:p>
        </p:txBody>
      </p:sp>
      <p:sp>
        <p:nvSpPr>
          <p:cNvPr id="150" name="Google Shape;150;p23"/>
          <p:cNvSpPr txBox="1">
            <a:spLocks noGrp="1"/>
          </p:cNvSpPr>
          <p:nvPr>
            <p:ph type="body" idx="1"/>
          </p:nvPr>
        </p:nvSpPr>
        <p:spPr>
          <a:xfrm>
            <a:off x="311700" y="1474463"/>
            <a:ext cx="85206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l-GR" sz="2400" dirty="0"/>
              <a:t>A’ Φάση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Υποσύστημα φοιτητών 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Υποσύστημα διδασκόντων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Υποσύστημα γραμματείας Τμήματος </a:t>
            </a:r>
            <a:endParaRPr sz="2400" dirty="0"/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r>
              <a:rPr lang="el-GR" sz="2400" dirty="0"/>
              <a:t>Β’ Φάση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Πρόγραμμα μαθημάτων και αιθουσών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Μεταπτυχιακές σπουδές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Φοιτητική μέριμνα: σίτιση, στέγαση</a:t>
            </a: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Ψηφιακές υπογραφές</a:t>
            </a:r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endParaRPr lang="el-GR" sz="2400" dirty="0">
              <a:highlight>
                <a:srgbClr val="FFFF00"/>
              </a:highlight>
            </a:endParaRPr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30939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l-GR" sz="4800"/>
              <a:t>Προοπτική επέκτασης</a:t>
            </a:r>
            <a:endParaRPr sz="4800"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311700" y="1639833"/>
            <a:ext cx="85206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Εύδοξος – συγγράμματα και έλεγχοι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ΜΟΔΙΠ - αξιολόγηση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Προγράμματα κινητικότητας - </a:t>
            </a:r>
            <a:br>
              <a:rPr lang="el-GR" sz="2400" dirty="0"/>
            </a:br>
            <a:r>
              <a:rPr lang="el-GR" sz="2400" dirty="0"/>
              <a:t>σύνδεση με ευρωπαϊκά EWP, EMREX, ESC</a:t>
            </a:r>
            <a:endParaRPr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Char char="●"/>
            </a:pPr>
            <a:r>
              <a:rPr lang="el-GR" sz="2400" dirty="0"/>
              <a:t>Ηλεκτρονικές πληρωμές</a:t>
            </a:r>
          </a:p>
          <a:p>
            <a:pPr lvl="0" indent="-381000">
              <a:lnSpc>
                <a:spcPct val="90000"/>
              </a:lnSpc>
              <a:spcBef>
                <a:spcPts val="1000"/>
              </a:spcBef>
              <a:buSzPts val="2400"/>
            </a:pPr>
            <a:r>
              <a:rPr lang="el-GR" sz="2400" dirty="0"/>
              <a:t>Επιλογή μεταπτυχιακών φοιτητών</a:t>
            </a:r>
          </a:p>
          <a:p>
            <a:pPr lvl="0" indent="-381000">
              <a:lnSpc>
                <a:spcPct val="90000"/>
              </a:lnSpc>
              <a:spcBef>
                <a:spcPts val="1000"/>
              </a:spcBef>
              <a:buSzPts val="2400"/>
            </a:pPr>
            <a:r>
              <a:rPr lang="el-GR" sz="2400" dirty="0"/>
              <a:t>Διαχείριση αποφοίτων</a:t>
            </a:r>
            <a:endParaRPr lang="en-US" sz="2400" dirty="0"/>
          </a:p>
          <a:p>
            <a:pPr lvl="0" indent="-381000">
              <a:lnSpc>
                <a:spcPct val="90000"/>
              </a:lnSpc>
              <a:spcBef>
                <a:spcPts val="1000"/>
              </a:spcBef>
              <a:buSzPts val="2400"/>
            </a:pPr>
            <a:endParaRPr lang="el-GR" sz="2400" dirty="0"/>
          </a:p>
          <a:p>
            <a:pPr marL="457200" lvl="0" indent="-3810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2400"/>
              <a:buNone/>
            </a:pPr>
            <a:endParaRPr sz="2400" dirty="0"/>
          </a:p>
          <a:p>
            <a:pPr marL="45720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l-GR" sz="4800" dirty="0"/>
              <a:t>Χαρακτηριστικά</a:t>
            </a:r>
            <a:br>
              <a:rPr lang="el-GR" sz="4800" dirty="0"/>
            </a:br>
            <a:r>
              <a:rPr lang="el-GR" sz="2800" dirty="0"/>
              <a:t>Υποσύστημα Φοιτητή</a:t>
            </a:r>
            <a:endParaRPr sz="4800" dirty="0"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473589" y="1630310"/>
            <a:ext cx="6706857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Επισκόπηση (</a:t>
            </a:r>
            <a:r>
              <a:rPr lang="en-US" sz="2400" dirty="0">
                <a:solidFill>
                  <a:schemeClr val="bg2"/>
                </a:solidFill>
              </a:rPr>
              <a:t>Dashboard</a:t>
            </a:r>
            <a:r>
              <a:rPr lang="el-GR" sz="2400" dirty="0">
                <a:solidFill>
                  <a:schemeClr val="bg2"/>
                </a:solidFill>
              </a:rPr>
              <a:t> εισόδου)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Προσωπικό προφίλ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Εγγραφή εξαμήνου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Δηλώσεις μαθημάτων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Πρόσφατοι βαθμοί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Αναλυτική βαθμολογία</a:t>
            </a:r>
            <a:endParaRPr lang="en-US" sz="2400" dirty="0">
              <a:solidFill>
                <a:schemeClr val="bg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Αιτήσεις προς Γραμματεία</a:t>
            </a:r>
            <a:endParaRPr lang="en-US" sz="2400" dirty="0">
              <a:solidFill>
                <a:schemeClr val="bg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Ειδοποιήσεις</a:t>
            </a:r>
            <a:r>
              <a:rPr lang="en-US" sz="2400" dirty="0">
                <a:solidFill>
                  <a:schemeClr val="bg2"/>
                </a:solidFill>
              </a:rPr>
              <a:t> </a:t>
            </a:r>
            <a:endParaRPr lang="el-GR" sz="2400" dirty="0">
              <a:solidFill>
                <a:schemeClr val="bg2"/>
              </a:solidFill>
            </a:endParaRPr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l-G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l-GR" sz="4800" dirty="0"/>
              <a:t>Χαρακτηριστικά</a:t>
            </a:r>
            <a:br>
              <a:rPr lang="el-GR" sz="4800" dirty="0"/>
            </a:br>
            <a:r>
              <a:rPr lang="el-GR" sz="2800" dirty="0"/>
              <a:t>Υποσύστημα Φοιτητή</a:t>
            </a:r>
            <a:endParaRPr sz="48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744" y="1347025"/>
            <a:ext cx="7717233" cy="52350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l-G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l-GR" sz="4800" dirty="0"/>
              <a:t>Χαρακτηριστικά</a:t>
            </a:r>
            <a:br>
              <a:rPr lang="el-GR" sz="4800" dirty="0"/>
            </a:br>
            <a:r>
              <a:rPr lang="el-GR" sz="2800" dirty="0"/>
              <a:t>Υποσύστημα Καθηγητή</a:t>
            </a:r>
            <a:endParaRPr sz="4800" dirty="0"/>
          </a:p>
        </p:txBody>
      </p:sp>
      <p:sp>
        <p:nvSpPr>
          <p:cNvPr id="156" name="Google Shape;156;p24"/>
          <p:cNvSpPr txBox="1">
            <a:spLocks noGrp="1"/>
          </p:cNvSpPr>
          <p:nvPr>
            <p:ph type="body" idx="1"/>
          </p:nvPr>
        </p:nvSpPr>
        <p:spPr>
          <a:xfrm>
            <a:off x="415837" y="1630309"/>
            <a:ext cx="7207371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Επισκόπηση (</a:t>
            </a:r>
            <a:r>
              <a:rPr lang="en-US" sz="2400" dirty="0">
                <a:solidFill>
                  <a:schemeClr val="bg2"/>
                </a:solidFill>
              </a:rPr>
              <a:t>Dashboard</a:t>
            </a:r>
            <a:r>
              <a:rPr lang="el-GR" sz="2400" dirty="0">
                <a:solidFill>
                  <a:schemeClr val="bg2"/>
                </a:solidFill>
              </a:rPr>
              <a:t> εισόδου)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Προσωπικό προφίλ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Τρέχουσες τάξεις 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Ανάκτηση </a:t>
            </a:r>
            <a:r>
              <a:rPr lang="el-GR" sz="2400" dirty="0" err="1">
                <a:solidFill>
                  <a:schemeClr val="bg2"/>
                </a:solidFill>
              </a:rPr>
              <a:t>φοιτητολογίου</a:t>
            </a:r>
            <a:endParaRPr lang="el-GR" sz="2400" dirty="0">
              <a:solidFill>
                <a:schemeClr val="bg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Ιστορικό τάξεων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Κατάθεση βαθμολογίας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Βαθμολογική κατανομή τάξης</a:t>
            </a: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Αναζήτηση ακαδημαϊκού προφίλ φοιτητή</a:t>
            </a:r>
            <a:endParaRPr lang="en-US" sz="2400" dirty="0">
              <a:solidFill>
                <a:schemeClr val="bg2"/>
              </a:solidFill>
            </a:endParaRPr>
          </a:p>
          <a:p>
            <a:pPr indent="-457200">
              <a:buFont typeface="Wingdings" panose="05000000000000000000" pitchFamily="2" charset="2"/>
              <a:buChar char="§"/>
            </a:pPr>
            <a:r>
              <a:rPr lang="el-GR" sz="2400" dirty="0">
                <a:solidFill>
                  <a:schemeClr val="bg2"/>
                </a:solidFill>
              </a:rPr>
              <a:t>Ειδοποιήσεις</a:t>
            </a:r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l-G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24"/>
          <p:cNvSpPr txBox="1">
            <a:spLocks noGrp="1"/>
          </p:cNvSpPr>
          <p:nvPr>
            <p:ph type="title"/>
          </p:nvPr>
        </p:nvSpPr>
        <p:spPr>
          <a:xfrm>
            <a:off x="311700" y="546667"/>
            <a:ext cx="8520600" cy="81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rPr lang="el-GR" sz="4800" dirty="0"/>
              <a:t>Χαρακτηριστικά</a:t>
            </a:r>
            <a:br>
              <a:rPr lang="el-GR" sz="4800" dirty="0"/>
            </a:br>
            <a:r>
              <a:rPr lang="el-GR" sz="2800" dirty="0"/>
              <a:t>Υποσύστημα Καθηγητή</a:t>
            </a:r>
            <a:endParaRPr sz="4800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637" y="1436647"/>
            <a:ext cx="8868325" cy="448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-GR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9</a:t>
            </a:fld>
            <a:endParaRPr lang="el-G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702</Words>
  <Application>Microsoft Office PowerPoint</Application>
  <PresentationFormat>Προβολή στην οθόνη (4:3)</PresentationFormat>
  <Paragraphs>180</Paragraphs>
  <Slides>17</Slides>
  <Notes>17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17</vt:i4>
      </vt:variant>
    </vt:vector>
  </HeadingPairs>
  <TitlesOfParts>
    <vt:vector size="22" baseType="lpstr">
      <vt:lpstr>Roboto</vt:lpstr>
      <vt:lpstr>Times New Roman</vt:lpstr>
      <vt:lpstr>Arial</vt:lpstr>
      <vt:lpstr>Wingdings</vt:lpstr>
      <vt:lpstr>Geometric</vt:lpstr>
      <vt:lpstr>Λογισμικό Ηλεκτρονικής Γραμματείας ανοικτού κώδικα για τα Ακαδημαϊκά Ιδρύματα</vt:lpstr>
      <vt:lpstr>Ανάπτυξη</vt:lpstr>
      <vt:lpstr>Γενικά Χαρακτηριστικά</vt:lpstr>
      <vt:lpstr>Φάσεις ανάπτυξης</vt:lpstr>
      <vt:lpstr>Προοπτική επέκτασης</vt:lpstr>
      <vt:lpstr>Χαρακτηριστικά Υποσύστημα Φοιτητή</vt:lpstr>
      <vt:lpstr>Χαρακτηριστικά Υποσύστημα Φοιτητή</vt:lpstr>
      <vt:lpstr>Χαρακτηριστικά Υποσύστημα Καθηγητή</vt:lpstr>
      <vt:lpstr>Χαρακτηριστικά Υποσύστημα Καθηγητή</vt:lpstr>
      <vt:lpstr>Χαρακτηριστικά Υποσύστημα Γραμματείας</vt:lpstr>
      <vt:lpstr>Χαρακτηριστικά Υποσύστημα Γραμματείας</vt:lpstr>
      <vt:lpstr>Πλεονεκτήματα - Προοπτικές</vt:lpstr>
      <vt:lpstr>Χρονοδιάγραμμα</vt:lpstr>
      <vt:lpstr>Αξιοποίηση λύσης</vt:lpstr>
      <vt:lpstr>Κόστος Συντήρηση- υποστήριξη-μετάβαση</vt:lpstr>
      <vt:lpstr>Πρόταση</vt:lpstr>
      <vt:lpstr>Ευχαριστούμε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Λογισμικό Ηλεκτρονικής Γραμματείας ανοικτού κώδικα για τα Ακαδημαϊκά Ιδρύματα</dc:title>
  <dc:creator>Ioannis Salmatzidis</dc:creator>
  <cp:lastModifiedBy>evgenia</cp:lastModifiedBy>
  <cp:revision>137</cp:revision>
  <cp:lastPrinted>2019-06-19T12:44:05Z</cp:lastPrinted>
  <dcterms:modified xsi:type="dcterms:W3CDTF">2019-07-23T09:41:36Z</dcterms:modified>
</cp:coreProperties>
</file>